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4" r:id="rId2"/>
  </p:sldMasterIdLst>
  <p:sldIdLst>
    <p:sldId id="259" r:id="rId3"/>
    <p:sldId id="269" r:id="rId4"/>
    <p:sldId id="256" r:id="rId5"/>
    <p:sldId id="267" r:id="rId6"/>
    <p:sldId id="268" r:id="rId7"/>
    <p:sldId id="261" r:id="rId8"/>
    <p:sldId id="270" r:id="rId9"/>
    <p:sldId id="262" r:id="rId10"/>
    <p:sldId id="263" r:id="rId11"/>
    <p:sldId id="264" r:id="rId12"/>
    <p:sldId id="271" r:id="rId13"/>
    <p:sldId id="265" r:id="rId14"/>
    <p:sldId id="272" r:id="rId15"/>
    <p:sldId id="266" r:id="rId16"/>
    <p:sldId id="273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9" d="100"/>
          <a:sy n="99" d="100"/>
        </p:scale>
        <p:origin x="-72" y="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VariAngle.eps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4877550" y="1517134"/>
            <a:ext cx="4266452" cy="1932938"/>
          </a:xfrm>
          <a:prstGeom prst="rect">
            <a:avLst/>
          </a:prstGeom>
          <a:solidFill>
            <a:srgbClr val="C3233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0" y="5843214"/>
            <a:ext cx="9144000" cy="101478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3436" y="0"/>
            <a:ext cx="890098" cy="129436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5018909" y="1939750"/>
            <a:ext cx="4011484" cy="104868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5018909" y="2988621"/>
            <a:ext cx="4011484" cy="3668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21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523435" y="6186472"/>
            <a:ext cx="5698795" cy="419100"/>
          </a:xfrm>
          <a:prstGeom prst="rect">
            <a:avLst/>
          </a:prstGeom>
        </p:spPr>
        <p:txBody>
          <a:bodyPr vert="horz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 2" pitchFamily="18" charset="2"/>
              <a:buNone/>
              <a:tabLst/>
              <a:defRPr sz="2000"/>
            </a:lvl1pPr>
          </a:lstStyle>
          <a:p>
            <a:r>
              <a:rPr lang="en-US" sz="1600" dirty="0" smtClean="0"/>
              <a:t>Tuesday, January 2, 2012 — Click to add date</a:t>
            </a:r>
          </a:p>
          <a:p>
            <a:endParaRPr lang="en-US" sz="16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1" y="0"/>
            <a:ext cx="314680" cy="6858000"/>
          </a:xfrm>
          <a:prstGeom prst="rect">
            <a:avLst/>
          </a:prstGeom>
          <a:solidFill>
            <a:srgbClr val="C3233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5554" y="274638"/>
            <a:ext cx="8159218" cy="10342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5554" y="1308926"/>
            <a:ext cx="8159218" cy="4082066"/>
          </a:xfrm>
          <a:prstGeom prst="rect">
            <a:avLst/>
          </a:prstGeom>
        </p:spPr>
        <p:txBody>
          <a:bodyPr/>
          <a:lstStyle>
            <a:lvl1pPr marL="342900" indent="-342900">
              <a:buClrTx/>
              <a:buFont typeface="Arial"/>
              <a:buChar char="•"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800100" indent="-342900">
              <a:buClrTx/>
              <a:buFont typeface="Arial"/>
              <a:buChar char="•"/>
              <a:defRPr sz="2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257300" indent="-342900">
              <a:buClrTx/>
              <a:buFont typeface="Arial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57350" indent="-285750">
              <a:buClrTx/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114550" indent="-285750">
              <a:buClrTx/>
              <a:buFont typeface="Arial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0"/>
            <a:ext cx="314680" cy="6858000"/>
          </a:xfrm>
          <a:prstGeom prst="rect">
            <a:avLst/>
          </a:prstGeom>
          <a:solidFill>
            <a:srgbClr val="C3233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pic>
        <p:nvPicPr>
          <p:cNvPr id="10" name="Picture 9" descr="A012_C011_0811PC_S000.0000571_11WIDE_LR.tif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886" r="19860"/>
          <a:stretch/>
        </p:blipFill>
        <p:spPr>
          <a:xfrm>
            <a:off x="685554" y="1450355"/>
            <a:ext cx="2713733" cy="2454790"/>
          </a:xfrm>
          <a:prstGeom prst="rect">
            <a:avLst/>
          </a:prstGeom>
          <a:noFill/>
          <a:ln>
            <a:noFill/>
          </a:ln>
          <a:effectLst>
            <a:reflection stA="38000" endPos="17000" dir="5400000" sy="-100000" algn="bl" rotWithShape="0"/>
          </a:effec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85554" y="274638"/>
            <a:ext cx="8159218" cy="948705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2762" y="1308926"/>
            <a:ext cx="5192009" cy="4082066"/>
          </a:xfrm>
          <a:prstGeom prst="rect">
            <a:avLst/>
          </a:prstGeom>
        </p:spPr>
        <p:txBody>
          <a:bodyPr/>
          <a:lstStyle>
            <a:lvl1pPr marL="342900" indent="-342900">
              <a:buClrTx/>
              <a:buFont typeface="Arial"/>
              <a:buChar char="•"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800100" indent="-342900">
              <a:buClrTx/>
              <a:buFont typeface="Arial"/>
              <a:buChar char="•"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257300" indent="-342900">
              <a:buClrTx/>
              <a:buFont typeface="Arial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57350" indent="-285750">
              <a:buClrTx/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114550" indent="-285750">
              <a:buClrTx/>
              <a:buFont typeface="Arial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170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mmonsWinter7.tif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9144002" cy="68580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4877550" y="1517134"/>
            <a:ext cx="4266452" cy="1932938"/>
          </a:xfrm>
          <a:prstGeom prst="rect">
            <a:avLst/>
          </a:prstGeom>
          <a:solidFill>
            <a:srgbClr val="C3233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5843214"/>
            <a:ext cx="9144000" cy="101478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3436" y="0"/>
            <a:ext cx="890098" cy="129436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5018909" y="1939750"/>
            <a:ext cx="4011484" cy="104868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5018909" y="2988621"/>
            <a:ext cx="4011484" cy="3668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523436" y="6186472"/>
            <a:ext cx="5232400" cy="419100"/>
          </a:xfrm>
          <a:prstGeom prst="rect">
            <a:avLst/>
          </a:prstGeom>
        </p:spPr>
        <p:txBody>
          <a:bodyPr vert="horz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 2" pitchFamily="18" charset="2"/>
              <a:buNone/>
              <a:tabLst/>
              <a:defRPr sz="2000"/>
            </a:lvl1pPr>
          </a:lstStyle>
          <a:p>
            <a:r>
              <a:rPr lang="en-US" sz="1600" dirty="0" smtClean="0"/>
              <a:t>Tuesday, January 2, 2012 — Click to add date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916585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314680" cy="6858000"/>
          </a:xfrm>
          <a:prstGeom prst="rect">
            <a:avLst/>
          </a:prstGeom>
          <a:solidFill>
            <a:srgbClr val="C3233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554" y="274638"/>
            <a:ext cx="8159218" cy="10342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5554" y="1308926"/>
            <a:ext cx="8159218" cy="4082066"/>
          </a:xfrm>
          <a:prstGeom prst="rect">
            <a:avLst/>
          </a:prstGeom>
        </p:spPr>
        <p:txBody>
          <a:bodyPr/>
          <a:lstStyle>
            <a:lvl1pPr marL="342900" indent="-342900">
              <a:buClrTx/>
              <a:buFont typeface="Arial"/>
              <a:buChar char="•"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800100" indent="-342900">
              <a:buClrTx/>
              <a:buFont typeface="Arial"/>
              <a:buChar char="•"/>
              <a:defRPr sz="2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257300" indent="-342900">
              <a:buClrTx/>
              <a:buFont typeface="Arial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57350" indent="-285750">
              <a:buClrTx/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114550" indent="-285750">
              <a:buClrTx/>
              <a:buFont typeface="Arial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30430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0"/>
            <a:ext cx="314680" cy="6858000"/>
          </a:xfrm>
          <a:prstGeom prst="rect">
            <a:avLst/>
          </a:prstGeom>
          <a:solidFill>
            <a:srgbClr val="C3233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pic>
        <p:nvPicPr>
          <p:cNvPr id="7" name="Picture 6" descr="A012_C011_0811PC_S000.0000571_11WIDE_LR.tif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886" r="19860"/>
          <a:stretch/>
        </p:blipFill>
        <p:spPr>
          <a:xfrm>
            <a:off x="685554" y="1450355"/>
            <a:ext cx="2713733" cy="2454790"/>
          </a:xfrm>
          <a:prstGeom prst="rect">
            <a:avLst/>
          </a:prstGeom>
          <a:noFill/>
          <a:ln>
            <a:noFill/>
          </a:ln>
          <a:effectLst>
            <a:reflection stA="38000" endPos="17000" dir="5400000" sy="-100000" algn="bl" rotWithShape="0"/>
          </a:effec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554" y="274638"/>
            <a:ext cx="8159218" cy="948705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52762" y="1308926"/>
            <a:ext cx="5192009" cy="4082066"/>
          </a:xfrm>
          <a:prstGeom prst="rect">
            <a:avLst/>
          </a:prstGeom>
        </p:spPr>
        <p:txBody>
          <a:bodyPr/>
          <a:lstStyle>
            <a:lvl1pPr marL="342900" indent="-342900">
              <a:buClrTx/>
              <a:buFont typeface="Arial"/>
              <a:buChar char="•"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800100" indent="-342900">
              <a:buClrTx/>
              <a:buFont typeface="Arial"/>
              <a:buChar char="•"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257300" indent="-342900">
              <a:buClrTx/>
              <a:buFont typeface="Arial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57350" indent="-285750">
              <a:buClrTx/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114550" indent="-285750">
              <a:buClrTx/>
              <a:buFont typeface="Arial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7138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emf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328902" y="6358896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F16DE-A0D5-4438-950F-5B1E159C2C2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YorkUThemeHor(cmyk).eps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59374" y="5989862"/>
            <a:ext cx="1399713" cy="61539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 txBox="1">
            <a:spLocks/>
          </p:cNvSpPr>
          <p:nvPr/>
        </p:nvSpPr>
        <p:spPr>
          <a:xfrm>
            <a:off x="328902" y="6358896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F16DE-A0D5-4438-950F-5B1E159C2C28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Arial"/>
              </a:rPr>
              <a:pPr/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Arial"/>
            </a:endParaRPr>
          </a:p>
        </p:txBody>
      </p:sp>
      <p:pic>
        <p:nvPicPr>
          <p:cNvPr id="12" name="Picture 11" descr="YorkUThemeHor(cmyk).eps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59374" y="5989862"/>
            <a:ext cx="1399713" cy="61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4863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4" r:id="rId2"/>
    <p:sldLayoutId id="2147483675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York University-CIGI Initiative: </a:t>
            </a:r>
            <a:br>
              <a:rPr lang="en-US" sz="2800" dirty="0" smtClean="0"/>
            </a:br>
            <a:r>
              <a:rPr lang="en-US" sz="2800" dirty="0" smtClean="0"/>
              <a:t>Presentation to Senate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Patrick Monahan, Provost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1600" dirty="0" smtClean="0"/>
              <a:t>March 22, 2012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160024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of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overview of agreement</a:t>
            </a:r>
          </a:p>
          <a:p>
            <a:r>
              <a:rPr lang="en-US" dirty="0" smtClean="0"/>
              <a:t>Identify major areas of concern that have been raised</a:t>
            </a:r>
          </a:p>
          <a:p>
            <a:r>
              <a:rPr lang="en-US" dirty="0" smtClean="0"/>
              <a:t>Discuss attempts to respond to concerns</a:t>
            </a:r>
          </a:p>
          <a:p>
            <a:r>
              <a:rPr lang="en-US" dirty="0" smtClean="0"/>
              <a:t>Propose development of an academic governance framework by APPRC to be voted on in Senate in April</a:t>
            </a:r>
          </a:p>
          <a:p>
            <a:r>
              <a:rPr lang="en-US" dirty="0" smtClean="0"/>
              <a:t>Hear from Senators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7586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total of $60 million in funding to be provided over 10 years to fund 10 Chairs and 20 graduate students</a:t>
            </a:r>
          </a:p>
          <a:p>
            <a:r>
              <a:rPr lang="en-US" dirty="0" smtClean="0"/>
              <a:t>Ambition is to establish York University as world leader in international law</a:t>
            </a:r>
          </a:p>
          <a:p>
            <a:r>
              <a:rPr lang="en-US" dirty="0" smtClean="0"/>
              <a:t>Aligns with White Paper/UAP goals</a:t>
            </a:r>
            <a:endParaRPr lang="en-US" dirty="0"/>
          </a:p>
          <a:p>
            <a:r>
              <a:rPr lang="en-US" dirty="0"/>
              <a:t>Funding to be provided by the Centre for International Governance Innovation (CIGI) in </a:t>
            </a:r>
            <a:r>
              <a:rPr lang="en-US" dirty="0" smtClean="0"/>
              <a:t>Waterloo and the </a:t>
            </a:r>
            <a:r>
              <a:rPr lang="en-US" dirty="0"/>
              <a:t>Government of </a:t>
            </a:r>
            <a:r>
              <a:rPr lang="en-US" dirty="0" smtClean="0"/>
              <a:t>Ontario</a:t>
            </a:r>
          </a:p>
        </p:txBody>
      </p:sp>
    </p:spTree>
    <p:extLst>
      <p:ext uri="{BB962C8B-B14F-4D97-AF65-F5344CB8AC3E}">
        <p14:creationId xmlns:p14="http://schemas.microsoft.com/office/powerpoint/2010/main" xmlns="" val="235359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CIGI is non-partisan, non-profit, independent </a:t>
            </a:r>
            <a:r>
              <a:rPr lang="en-US" dirty="0" err="1"/>
              <a:t>centre</a:t>
            </a:r>
            <a:r>
              <a:rPr lang="en-US" dirty="0"/>
              <a:t> of excellence in field of international </a:t>
            </a:r>
            <a:r>
              <a:rPr lang="en-US" dirty="0" smtClean="0"/>
              <a:t>governance</a:t>
            </a:r>
          </a:p>
          <a:p>
            <a:r>
              <a:rPr lang="en-US" dirty="0" smtClean="0"/>
              <a:t>From the outset CIGI has confirmed a commitment to the highest standards of academic excellence, respect for academic freedom, and a recognition that the university has final authority with respect to appointment of chairs and academic matters generally</a:t>
            </a:r>
          </a:p>
        </p:txBody>
      </p:sp>
    </p:spTree>
    <p:extLst>
      <p:ext uri="{BB962C8B-B14F-4D97-AF65-F5344CB8AC3E}">
        <p14:creationId xmlns:p14="http://schemas.microsoft.com/office/powerpoint/2010/main" xmlns="" val="313257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</a:t>
            </a:r>
            <a:r>
              <a:rPr lang="en-US" dirty="0" smtClean="0"/>
              <a:t>CIGI agreement </a:t>
            </a:r>
            <a:r>
              <a:rPr lang="en-US" dirty="0"/>
              <a:t>entered into in August </a:t>
            </a:r>
            <a:r>
              <a:rPr lang="en-US" dirty="0" smtClean="0"/>
              <a:t>2011 envisaged all chairs being appointed as </a:t>
            </a:r>
            <a:r>
              <a:rPr lang="en-US" dirty="0" err="1" smtClean="0"/>
              <a:t>Osgoode</a:t>
            </a:r>
            <a:r>
              <a:rPr lang="en-US" dirty="0" smtClean="0"/>
              <a:t> faculty </a:t>
            </a:r>
            <a:endParaRPr lang="en-US" dirty="0"/>
          </a:p>
          <a:p>
            <a:r>
              <a:rPr lang="en-US" dirty="0" smtClean="0"/>
              <a:t>Initiative approved by </a:t>
            </a:r>
            <a:r>
              <a:rPr lang="en-US" dirty="0" err="1" smtClean="0"/>
              <a:t>Osgoode</a:t>
            </a:r>
            <a:r>
              <a:rPr lang="en-US" dirty="0" smtClean="0"/>
              <a:t> Faculty Council in November 2011 subject to finalizing an academic freedom protocol by January 2012 deadline</a:t>
            </a:r>
          </a:p>
          <a:p>
            <a:r>
              <a:rPr lang="en-US" dirty="0" smtClean="0"/>
              <a:t>Terms of the protocol were not finalized by deadline and approval lapsed</a:t>
            </a:r>
            <a:endParaRPr lang="en-US" dirty="0"/>
          </a:p>
          <a:p>
            <a:r>
              <a:rPr lang="en-US" dirty="0"/>
              <a:t>University decided to proceed with a </a:t>
            </a:r>
            <a:r>
              <a:rPr lang="en-US" dirty="0" smtClean="0"/>
              <a:t>model </a:t>
            </a:r>
            <a:r>
              <a:rPr lang="en-US" dirty="0"/>
              <a:t>that will permit other faculties to participate in the </a:t>
            </a:r>
            <a:r>
              <a:rPr lang="en-US" dirty="0" smtClean="0"/>
              <a:t>initiative, in addition to </a:t>
            </a:r>
            <a:r>
              <a:rPr lang="en-US" dirty="0" err="1" smtClean="0"/>
              <a:t>Osgoode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350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University has attempted to respond to major concerns identified during </a:t>
            </a:r>
            <a:r>
              <a:rPr lang="en-US" dirty="0" err="1" smtClean="0"/>
              <a:t>Osgoode</a:t>
            </a:r>
            <a:r>
              <a:rPr lang="en-US" dirty="0" smtClean="0"/>
              <a:t> discussions</a:t>
            </a:r>
          </a:p>
          <a:p>
            <a:r>
              <a:rPr lang="en-US" dirty="0" smtClean="0"/>
              <a:t>negotiated and signed two Protocols (February 10 and March 9), intended to protect academic freedom and set out a process for allocating and recruiting chairs</a:t>
            </a:r>
          </a:p>
          <a:p>
            <a:r>
              <a:rPr lang="en-US" dirty="0" smtClean="0"/>
              <a:t>APPRC has reviewed these documents, discussed the initiative, and endorsed it unanimously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394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Areas of concern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Influence over identification of research areas for chairs</a:t>
            </a:r>
          </a:p>
          <a:p>
            <a:r>
              <a:rPr lang="en-US" dirty="0" smtClean="0"/>
              <a:t>Role of CIGI in reviewing shortlists of candidates</a:t>
            </a:r>
          </a:p>
          <a:p>
            <a:r>
              <a:rPr lang="en-US" dirty="0" smtClean="0"/>
              <a:t>Academic freedom of Chairs following their appointment</a:t>
            </a:r>
          </a:p>
          <a:p>
            <a:r>
              <a:rPr lang="en-US" dirty="0" smtClean="0"/>
              <a:t>Control over curriculum, students, other academic matters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979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Identifying Research Areas for Chairs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York Faculties will develop proposals for Chairs, including the title of the Chair, and the research area(s) for the Chairs</a:t>
            </a:r>
          </a:p>
          <a:p>
            <a:r>
              <a:rPr lang="en-US" dirty="0" smtClean="0"/>
              <a:t>Those proposals will be reviewed by a University committee on the basis of criteria set out by the Provost </a:t>
            </a:r>
          </a:p>
          <a:p>
            <a:r>
              <a:rPr lang="en-US" dirty="0" smtClean="0"/>
              <a:t>Proposals for chairs approved by a Steering Committee</a:t>
            </a:r>
          </a:p>
          <a:p>
            <a:r>
              <a:rPr lang="en-US" dirty="0" smtClean="0"/>
              <a:t>It is standard procedure for a donor to agree to the general research areas for a chair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196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Recruiting Chairs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Chairs will be recruited by Faculties using normal collegial processes</a:t>
            </a:r>
          </a:p>
          <a:p>
            <a:r>
              <a:rPr lang="en-US" dirty="0" smtClean="0"/>
              <a:t>CIGI has no decision-making role regarding Chair recruitment</a:t>
            </a:r>
          </a:p>
          <a:p>
            <a:r>
              <a:rPr lang="en-US" dirty="0" smtClean="0"/>
              <a:t>Collegial University process will generate a shortlist of candidates</a:t>
            </a:r>
          </a:p>
          <a:p>
            <a:r>
              <a:rPr lang="en-US" dirty="0" smtClean="0"/>
              <a:t>No names can be added to a shortlist by anyone outside the Faculty</a:t>
            </a:r>
          </a:p>
        </p:txBody>
      </p:sp>
    </p:spTree>
    <p:extLst>
      <p:ext uri="{BB962C8B-B14F-4D97-AF65-F5344CB8AC3E}">
        <p14:creationId xmlns:p14="http://schemas.microsoft.com/office/powerpoint/2010/main" xmlns="" val="107133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Recruiting Chairs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shortlist will be reviewed by the Steering Committee</a:t>
            </a:r>
          </a:p>
          <a:p>
            <a:r>
              <a:rPr lang="en-US" dirty="0" smtClean="0"/>
              <a:t>In </a:t>
            </a:r>
            <a:r>
              <a:rPr lang="en-US" dirty="0"/>
              <a:t>the event that there is any difference of </a:t>
            </a:r>
            <a:r>
              <a:rPr lang="en-US" dirty="0" smtClean="0"/>
              <a:t>opinion within Steering Committee, </a:t>
            </a:r>
            <a:r>
              <a:rPr lang="en-US" dirty="0"/>
              <a:t>shortlist will be referred to an independent </a:t>
            </a:r>
            <a:r>
              <a:rPr lang="en-US" dirty="0" smtClean="0"/>
              <a:t>committee </a:t>
            </a:r>
            <a:r>
              <a:rPr lang="en-US" dirty="0"/>
              <a:t>of scholars at </a:t>
            </a:r>
            <a:r>
              <a:rPr lang="en-US" dirty="0" smtClean="0"/>
              <a:t>arms-length from CIGI &amp; University</a:t>
            </a:r>
          </a:p>
          <a:p>
            <a:r>
              <a:rPr lang="en-US" dirty="0"/>
              <a:t>View of independent committee of scholars will be binding on Steering Committee </a:t>
            </a:r>
            <a:endParaRPr lang="en-US" dirty="0" smtClean="0"/>
          </a:p>
          <a:p>
            <a:r>
              <a:rPr lang="en-US" dirty="0" smtClean="0"/>
              <a:t>Independent peer review is standard within CRC, CERC and NSERC Industrial Research Chair program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360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Recruiting Chairs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Once shortlist is settled, the University will recruit the Chair using normal collegial processes – CIGI has no involvement of any kind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396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Chairs’ Academic Freedom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Chairs will hold a tenure-stream/tenured faculty appointment at the University, in addition to holding a CIGI Chair</a:t>
            </a:r>
          </a:p>
          <a:p>
            <a:r>
              <a:rPr lang="en-US" dirty="0" smtClean="0"/>
              <a:t>Will enjoy all academic freedoms and rights enjoyed by full-time faculty members at York</a:t>
            </a:r>
          </a:p>
          <a:p>
            <a:r>
              <a:rPr lang="en-US" dirty="0" smtClean="0"/>
              <a:t>The chair will be expected to undertake research in the area identified by the Faculty in original proposal</a:t>
            </a:r>
          </a:p>
          <a:p>
            <a:r>
              <a:rPr lang="en-US" dirty="0" smtClean="0"/>
              <a:t>This is the normal expectation for all Chairs at York, during the term they hold the Chair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622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academic matters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Proposal does not involve any curriculum or program change</a:t>
            </a:r>
          </a:p>
          <a:p>
            <a:r>
              <a:rPr lang="en-US" dirty="0" smtClean="0"/>
              <a:t>Any proposals for curriculum change would follow normal Senate process </a:t>
            </a:r>
          </a:p>
          <a:p>
            <a:r>
              <a:rPr lang="en-US" dirty="0" smtClean="0"/>
              <a:t>Students will be enrolled in existing degree programs at York and subject to existing university policies applicable to graduate students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6769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APPRC/Senate’s role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Want to work with APPRC and Senate to clarify the basis upon which the initiative could proceed</a:t>
            </a:r>
          </a:p>
          <a:p>
            <a:r>
              <a:rPr lang="en-US" dirty="0" smtClean="0"/>
              <a:t>APPRC has agreed to develop an academic governance framework to clarify these </a:t>
            </a:r>
            <a:r>
              <a:rPr lang="en-US" dirty="0"/>
              <a:t>academic freedom </a:t>
            </a:r>
            <a:r>
              <a:rPr lang="en-US" dirty="0" smtClean="0"/>
              <a:t>protections &amp; provide for ongoing monitoring and oversight</a:t>
            </a:r>
          </a:p>
          <a:p>
            <a:pPr lvl="1"/>
            <a:r>
              <a:rPr lang="en-US" dirty="0" smtClean="0"/>
              <a:t>Clarify expectations/understandings regarding research areas, recruiting of chairs, academic freedom, &amp; other academic matters</a:t>
            </a:r>
          </a:p>
          <a:p>
            <a:pPr lvl="1"/>
            <a:r>
              <a:rPr lang="en-US" dirty="0" smtClean="0"/>
              <a:t>Provide ongoing oversight by APPRC/Senate over implementation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00873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 is of the essence</a:t>
            </a:r>
          </a:p>
          <a:p>
            <a:r>
              <a:rPr lang="en-US" dirty="0" smtClean="0"/>
              <a:t>I </a:t>
            </a:r>
            <a:r>
              <a:rPr lang="en-US" dirty="0"/>
              <a:t>will ask that </a:t>
            </a:r>
            <a:r>
              <a:rPr lang="en-US" dirty="0" smtClean="0"/>
              <a:t>the APPRC academic governance </a:t>
            </a:r>
            <a:r>
              <a:rPr lang="en-US" dirty="0"/>
              <a:t>framework be submitted to Senate for endorsement in April</a:t>
            </a:r>
          </a:p>
          <a:p>
            <a:r>
              <a:rPr lang="en-US" dirty="0"/>
              <a:t>Want to hear from Senators as to what form this academic governance framework should </a:t>
            </a:r>
            <a:r>
              <a:rPr lang="en-US" dirty="0" smtClean="0"/>
              <a:t>take and work collaboratively with colleagues</a:t>
            </a:r>
          </a:p>
          <a:p>
            <a:r>
              <a:rPr lang="en-US" dirty="0" smtClean="0"/>
              <a:t>Will not proceed without Senate endorsement of academic governance framework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227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YorkUImage_redbox">
  <a:themeElements>
    <a:clrScheme name="YorkU 1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York University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YorkUImage_redbox</Template>
  <TotalTime>988</TotalTime>
  <Words>772</Words>
  <Application>Microsoft Office PowerPoint</Application>
  <PresentationFormat>On-screen Show (4:3)</PresentationFormat>
  <Paragraphs>67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YorkUImage_redbox</vt:lpstr>
      <vt:lpstr>Custom Design</vt:lpstr>
      <vt:lpstr>York University-CIGI Initiative:  Presentation to Senate</vt:lpstr>
      <vt:lpstr>Outline of Presentation</vt:lpstr>
      <vt:lpstr>Overview</vt:lpstr>
      <vt:lpstr>Overview</vt:lpstr>
      <vt:lpstr>Background</vt:lpstr>
      <vt:lpstr>Overview</vt:lpstr>
      <vt:lpstr>Major Areas of concern</vt:lpstr>
      <vt:lpstr>Identifying Research Areas for Chairs</vt:lpstr>
      <vt:lpstr>Recruiting Chairs</vt:lpstr>
      <vt:lpstr>Recruiting Chairs</vt:lpstr>
      <vt:lpstr>Recruiting Chairs</vt:lpstr>
      <vt:lpstr>Chairs’ Academic Freedom</vt:lpstr>
      <vt:lpstr>Other academic matters</vt:lpstr>
      <vt:lpstr>APPRC/Senate’s role</vt:lpstr>
      <vt:lpstr>Next steps</vt:lpstr>
    </vt:vector>
  </TitlesOfParts>
  <Company>York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pmonahan</dc:creator>
  <cp:lastModifiedBy>Grinspun</cp:lastModifiedBy>
  <cp:revision>19</cp:revision>
  <cp:lastPrinted>2012-03-22T17:56:15Z</cp:lastPrinted>
  <dcterms:created xsi:type="dcterms:W3CDTF">2012-03-21T20:53:54Z</dcterms:created>
  <dcterms:modified xsi:type="dcterms:W3CDTF">2012-03-29T02:12:45Z</dcterms:modified>
</cp:coreProperties>
</file>